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notesSlides/notesSlide4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Low-Bandwith communication for autonomous devices</a:t>
            </a:r>
          </a:p>
          <a:p>
            <a:pPr/>
            <a:r>
              <a:t>Low Energy Consumption</a:t>
            </a:r>
          </a:p>
          <a:p>
            <a:pPr/>
            <a:r>
              <a:t>Batteries, Solar Cells, Energy Harvesting - Up to 10 years on a single battery  </a:t>
            </a:r>
          </a:p>
          <a:p>
            <a:pPr/>
            <a:r>
              <a:t>Long Range</a:t>
            </a:r>
          </a:p>
          <a:p>
            <a:pPr/>
            <a:r>
              <a:t>kilometers!</a:t>
            </a:r>
          </a:p>
          <a:p>
            <a:pPr/>
            <a:r>
              <a:t>means low infrastructure costs - “into the basement”  </a:t>
            </a:r>
          </a:p>
          <a:p>
            <a:pPr/>
            <a:r>
              <a:t>Low Cost  &amp; Simple</a:t>
            </a:r>
          </a:p>
          <a:p>
            <a:pPr/>
            <a:r>
              <a:t>“Secure”</a:t>
            </a:r>
          </a:p>
          <a:p>
            <a:pPr/>
            <a:r>
              <a:t>Non goal: High data rate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Spectacular link budget: demodulate at -134dBm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LoRa® = Radio</a:t>
            </a:r>
          </a:p>
          <a:p>
            <a:pPr/>
            <a:r>
              <a:t>LoRaWAN = Network</a:t>
            </a:r>
          </a:p>
          <a:p>
            <a:pPr/>
          </a:p>
          <a:p>
            <a:pPr/>
            <a:r>
              <a:t>LoRa is SEMTECH proprietary</a:t>
            </a:r>
            <a:br/>
            <a:r>
              <a:t>LoRaWAN ist open specification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Stumbled across LPWAN via SIGFOX</a:t>
            </a:r>
          </a:p>
          <a:p>
            <a:pPr/>
            <a:r>
              <a:t>“I want this for everyone, without the NDA &amp; license fee and as a community thing inside Freifunk”</a:t>
            </a:r>
          </a:p>
          <a:p>
            <a:pPr/>
            <a:r>
              <a:t>Found TTN, build first gateway</a:t>
            </a:r>
          </a:p>
          <a:p>
            <a:pPr/>
            <a:r>
              <a:t>Silly idea:  „wiekaltistderkanal.de“</a:t>
            </a:r>
          </a:p>
          <a:p>
            <a:pPr/>
            <a:r>
              <a:t>Done</a:t>
            </a:r>
          </a:p>
          <a:p>
            <a:pPr/>
            <a:r>
              <a:t>Learned a lot.   \o\  \o/  /o/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>
            <a:lvl1pPr marL="444500" indent="-444500">
              <a:defRPr sz="3600">
                <a:solidFill>
                  <a:srgbClr val="000000"/>
                </a:solidFill>
              </a:defRPr>
            </a:lvl1pPr>
            <a:lvl2pPr marL="889000" indent="-444500">
              <a:defRPr sz="3600">
                <a:solidFill>
                  <a:srgbClr val="000000"/>
                </a:solidFill>
              </a:defRPr>
            </a:lvl2pPr>
            <a:lvl3pPr marL="1333500" indent="-444500">
              <a:defRPr sz="3600">
                <a:solidFill>
                  <a:srgbClr val="000000"/>
                </a:solidFill>
              </a:defRPr>
            </a:lvl3pPr>
            <a:lvl4pPr marL="1778000" indent="-444500">
              <a:defRPr sz="3600">
                <a:solidFill>
                  <a:srgbClr val="000000"/>
                </a:solidFill>
              </a:defRPr>
            </a:lvl4pPr>
            <a:lvl5pPr marL="2222500" indent="-444500">
              <a:defRPr sz="3600">
                <a:solidFill>
                  <a:srgbClr val="000000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>
            <a:lvl1pPr marL="444500" indent="-444500">
              <a:defRPr sz="3600">
                <a:solidFill>
                  <a:srgbClr val="000000"/>
                </a:solidFill>
              </a:defRPr>
            </a:lvl1pPr>
            <a:lvl2pPr marL="889000" indent="-444500">
              <a:defRPr sz="3600">
                <a:solidFill>
                  <a:srgbClr val="000000"/>
                </a:solidFill>
              </a:defRPr>
            </a:lvl2pPr>
            <a:lvl3pPr marL="1333500" indent="-444500">
              <a:defRPr sz="3600">
                <a:solidFill>
                  <a:srgbClr val="000000"/>
                </a:solidFill>
              </a:defRPr>
            </a:lvl3pPr>
            <a:lvl4pPr marL="1778000" indent="-444500">
              <a:defRPr sz="3600">
                <a:solidFill>
                  <a:srgbClr val="000000"/>
                </a:solidFill>
              </a:defRPr>
            </a:lvl4pPr>
            <a:lvl5pPr marL="2222500" indent="-444500">
              <a:defRPr sz="3600">
                <a:solidFill>
                  <a:srgbClr val="000000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hyperlink" Target="http://ttnmapper.org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ttnmapper.org" TargetMode="External"/><Relationship Id="rId3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1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taging.thethingsnetwork.org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iekaltistderkanal.de" TargetMode="External"/><Relationship Id="rId3" Type="http://schemas.openxmlformats.org/officeDocument/2006/relationships/image" Target="../media/image2.tif"/><Relationship Id="rId4" Type="http://schemas.openxmlformats.org/officeDocument/2006/relationships/image" Target="../media/image8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iekaltistderkanal.de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ensebox.de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iekaltistderkanal.de" TargetMode="External"/><Relationship Id="rId4" Type="http://schemas.openxmlformats.org/officeDocument/2006/relationships/hyperlink" Target="https://forum.freifunk-muensterland.de/c/ffms-lp" TargetMode="External"/><Relationship Id="rId5" Type="http://schemas.openxmlformats.org/officeDocument/2006/relationships/hyperlink" Target="https://opensensemap.org/explore/57fb712811347b0011c10e80" TargetMode="External"/><Relationship Id="rId6" Type="http://schemas.openxmlformats.org/officeDocument/2006/relationships/hyperlink" Target="https://www.thethingsnetwork.org" TargetMode="External"/><Relationship Id="rId7" Type="http://schemas.openxmlformats.org/officeDocument/2006/relationships/hyperlink" Target="https://www.thethingsnetwork.org/wiki/Home" TargetMode="External"/><Relationship Id="rId8" Type="http://schemas.openxmlformats.org/officeDocument/2006/relationships/hyperlink" Target="https://www.thethingsnetwork.org/forum/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vax@kgbvax.net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 &amp; The Things Network</a:t>
            </a:r>
          </a:p>
          <a:p>
            <a:pPr>
              <a:defRPr sz="1600"/>
            </a:pPr>
            <a:r>
              <a:t>Freifunk Assembly, 33c3 Day2 -18:30</a:t>
            </a:r>
          </a:p>
        </p:txBody>
      </p:sp>
      <p:pic>
        <p:nvPicPr>
          <p:cNvPr id="138" name="image2.jpeg"/>
          <p:cNvPicPr>
            <a:picLocks noChangeAspect="1"/>
          </p:cNvPicPr>
          <p:nvPr/>
        </p:nvPicPr>
        <p:blipFill>
          <a:blip r:embed="rId2">
            <a:alphaModFix amt="42029"/>
            <a:extLst/>
          </a:blip>
          <a:srcRect l="0" t="0" r="863" b="27739"/>
          <a:stretch>
            <a:fillRect/>
          </a:stretch>
        </p:blipFill>
        <p:spPr>
          <a:xfrm>
            <a:off x="-64890" y="-1588"/>
            <a:ext cx="13134505" cy="975662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  <a:p>
            <a:pPr/>
            <a:r>
              <a:t>Freifunk for Things</a:t>
            </a:r>
          </a:p>
        </p:txBody>
      </p:sp>
      <p:pic>
        <p:nvPicPr>
          <p:cNvPr id="140" name="banner_breit3-1.png"/>
          <p:cNvPicPr>
            <a:picLocks noChangeAspect="1"/>
          </p:cNvPicPr>
          <p:nvPr/>
        </p:nvPicPr>
        <p:blipFill>
          <a:blip r:embed="rId3">
            <a:extLst/>
          </a:blip>
          <a:srcRect l="0" t="0" r="7641" b="0"/>
          <a:stretch>
            <a:fillRect/>
          </a:stretch>
        </p:blipFill>
        <p:spPr>
          <a:xfrm>
            <a:off x="1094779" y="8208005"/>
            <a:ext cx="11425037" cy="1543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wz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82455" y="73271"/>
            <a:ext cx="1965970" cy="692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</a:t>
            </a:r>
            <a:br/>
            <a:r>
              <a:t>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 Radio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LoRa(tm) - a modulation</a:t>
            </a:r>
          </a:p>
          <a:p>
            <a:pPr/>
            <a:r>
              <a:t>Unlicensed but regulated ISM bands</a:t>
            </a:r>
          </a:p>
          <a:p>
            <a:pPr/>
            <a:r>
              <a:t>EU: 868 Mhz, US 913Mhz, 430 China,Japan </a:t>
            </a:r>
          </a:p>
          <a:p>
            <a:pPr/>
            <a:r>
              <a:t>Chirp Spread Spectrum Modulation</a:t>
            </a:r>
          </a:p>
          <a:p>
            <a:pPr lvl="1"/>
            <a:r>
              <a:t>Demodulate ~20dBm below noise floor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952500" y="406400"/>
            <a:ext cx="7052605" cy="2829676"/>
          </a:xfrm>
          <a:prstGeom prst="rect">
            <a:avLst/>
          </a:prstGeom>
        </p:spPr>
        <p:txBody>
          <a:bodyPr/>
          <a:lstStyle/>
          <a:p>
            <a:pPr defTabSz="426466">
              <a:defRPr sz="5840"/>
            </a:pPr>
            <a:r>
              <a:t>LoRa </a:t>
            </a:r>
            <a:br/>
            <a:r>
              <a:t>Chirp Spread Spectrum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xfrm>
            <a:off x="952500" y="2597150"/>
            <a:ext cx="7364595" cy="6286500"/>
          </a:xfrm>
          <a:prstGeom prst="rect">
            <a:avLst/>
          </a:prstGeom>
        </p:spPr>
        <p:txBody>
          <a:bodyPr/>
          <a:lstStyle/>
          <a:p>
            <a:pPr/>
            <a:r>
              <a:t>See</a:t>
            </a:r>
            <a:br/>
            <a:r>
              <a:t>“Decoding the LoRa Phy” - Matt Knight</a:t>
            </a:r>
          </a:p>
          <a:p>
            <a:pPr/>
            <a:r>
              <a:t>33C3, Day 3, Hall 6, 18:30</a:t>
            </a:r>
            <a:br/>
          </a:p>
        </p:txBody>
      </p:sp>
      <p:pic>
        <p:nvPicPr>
          <p:cNvPr id="18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1068" y="-2"/>
            <a:ext cx="4603866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868 EU ISM Regulation 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756" indent="-333756" defTabSz="426466">
              <a:spcBef>
                <a:spcPts val="3000"/>
              </a:spcBef>
              <a:defRPr sz="2700"/>
            </a:pPr>
            <a:r>
              <a:t>863-870 Mhz:</a:t>
            </a:r>
          </a:p>
          <a:p>
            <a:pPr lvl="1" marL="667512" indent="-333756" defTabSz="426466">
              <a:spcBef>
                <a:spcPts val="3000"/>
              </a:spcBef>
              <a:defRPr sz="2700"/>
            </a:pPr>
            <a:r>
              <a:t>&lt;1% duty cycle</a:t>
            </a:r>
          </a:p>
          <a:p>
            <a:pPr lvl="1" marL="667512" indent="-333756" defTabSz="426466">
              <a:spcBef>
                <a:spcPts val="3000"/>
              </a:spcBef>
              <a:defRPr sz="2700"/>
            </a:pPr>
            <a:r>
              <a:t>25mW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Downlink channel (869,4-869,65)</a:t>
            </a:r>
          </a:p>
          <a:p>
            <a:pPr lvl="1" marL="667512" indent="-333756" defTabSz="426466">
              <a:spcBef>
                <a:spcPts val="3000"/>
              </a:spcBef>
              <a:defRPr sz="2700"/>
            </a:pPr>
            <a:r>
              <a:t>&lt;10%</a:t>
            </a:r>
          </a:p>
          <a:p>
            <a:pPr lvl="1" marL="667512" indent="-333756" defTabSz="426466">
              <a:spcBef>
                <a:spcPts val="3000"/>
              </a:spcBef>
              <a:defRPr sz="2700"/>
            </a:pPr>
            <a:r>
              <a:t>500mW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863-865, 868,7-869,2: &lt;0,1%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Long Rang</a:t>
            </a:r>
          </a:p>
        </p:txBody>
      </p:sp>
      <p:pic>
        <p:nvPicPr>
          <p:cNvPr id="188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2954" y="0"/>
            <a:ext cx="890786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282777" y="8860398"/>
            <a:ext cx="315371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ttnmapper.org</a:t>
            </a:r>
          </a:p>
        </p:txBody>
      </p:sp>
      <p:sp>
        <p:nvSpPr>
          <p:cNvPr id="190" name="Shape 190"/>
          <p:cNvSpPr/>
          <p:nvPr/>
        </p:nvSpPr>
        <p:spPr>
          <a:xfrm>
            <a:off x="563166" y="182099"/>
            <a:ext cx="277004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Long Range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Enschede</a:t>
            </a:r>
          </a:p>
        </p:txBody>
      </p:sp>
      <p:sp>
        <p:nvSpPr>
          <p:cNvPr id="193" name="Shape 193"/>
          <p:cNvSpPr/>
          <p:nvPr/>
        </p:nvSpPr>
        <p:spPr>
          <a:xfrm>
            <a:off x="282778" y="8936559"/>
            <a:ext cx="257472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ttnmapper.org</a:t>
            </a:r>
          </a:p>
        </p:txBody>
      </p:sp>
      <p:sp>
        <p:nvSpPr>
          <p:cNvPr id="194" name="Shape 194"/>
          <p:cNvSpPr/>
          <p:nvPr/>
        </p:nvSpPr>
        <p:spPr>
          <a:xfrm>
            <a:off x="287847" y="361830"/>
            <a:ext cx="2286966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Friends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Enschede</a:t>
            </a:r>
          </a:p>
        </p:txBody>
      </p:sp>
      <p:pic>
        <p:nvPicPr>
          <p:cNvPr id="195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933" y="0"/>
            <a:ext cx="9952867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756" indent="-333756" defTabSz="426466">
              <a:spcBef>
                <a:spcPts val="3000"/>
              </a:spcBef>
              <a:defRPr sz="2700"/>
            </a:pPr>
            <a:r>
              <a:t>~2-3 km urban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&gt;10 km rural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&gt; 100 km at freak conditions</a:t>
            </a:r>
          </a:p>
          <a:p>
            <a:pPr marL="333756" indent="-333756" defTabSz="426466">
              <a:spcBef>
                <a:spcPts val="3000"/>
              </a:spcBef>
              <a:defRPr sz="2700"/>
            </a:pPr>
            <a:r>
              <a:t>Factors</a:t>
            </a:r>
          </a:p>
          <a:p>
            <a:pPr lvl="1" marL="790955" indent="-333755" defTabSz="426466">
              <a:spcBef>
                <a:spcPts val="3000"/>
              </a:spcBef>
              <a:defRPr sz="2700"/>
            </a:pPr>
            <a:r>
              <a:t>Line Of Sight (LOS)</a:t>
            </a:r>
          </a:p>
          <a:p>
            <a:pPr lvl="1" marL="790955" indent="-333755" defTabSz="426466">
              <a:spcBef>
                <a:spcPts val="3000"/>
              </a:spcBef>
              <a:defRPr sz="2700"/>
            </a:pPr>
            <a:r>
              <a:t>Elevation of  Gateways</a:t>
            </a:r>
          </a:p>
          <a:p>
            <a:pPr lvl="1" marL="790955" indent="-333755" defTabSz="426466">
              <a:spcBef>
                <a:spcPts val="3000"/>
              </a:spcBef>
              <a:defRPr sz="2700"/>
            </a:pPr>
            <a:r>
              <a:t>Elevation of Node   </a:t>
            </a:r>
          </a:p>
          <a:p>
            <a:pPr lvl="1" marL="790955" indent="-333755" defTabSz="426466">
              <a:spcBef>
                <a:spcPts val="3000"/>
              </a:spcBef>
              <a:defRPr sz="2700"/>
            </a:pPr>
            <a:r>
              <a:t>Be careful with nodes close to ground.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LoRa® = Radio</a:t>
            </a:r>
          </a:p>
          <a:p>
            <a:pPr/>
            <a:r>
              <a:t>LoRaWAN = Network</a:t>
            </a:r>
          </a:p>
          <a:p>
            <a:pPr/>
          </a:p>
          <a:p>
            <a:pPr/>
            <a:r>
              <a:t>LoRa is SEMTECH proprietary</a:t>
            </a:r>
            <a:br/>
            <a:r>
              <a:t>LoRaWAN ist open specification</a:t>
            </a:r>
          </a:p>
        </p:txBody>
      </p:sp>
      <p:pic>
        <p:nvPicPr>
          <p:cNvPr id="202" name="image17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642" y="6999281"/>
            <a:ext cx="3799522" cy="1094779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9530985" y="9244956"/>
            <a:ext cx="340309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https://www.lora-alliance.org/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 Structure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7" name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462663"/>
            <a:ext cx="13004802" cy="6939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-1742076" y="229291"/>
            <a:ext cx="11099803" cy="2120901"/>
          </a:xfrm>
          <a:prstGeom prst="rect">
            <a:avLst/>
          </a:prstGeom>
        </p:spPr>
        <p:txBody>
          <a:bodyPr/>
          <a:lstStyle/>
          <a:p>
            <a:pPr/>
            <a:r>
              <a:t>Basics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xfrm>
            <a:off x="952499" y="2590800"/>
            <a:ext cx="9541755" cy="6286500"/>
          </a:xfrm>
          <a:prstGeom prst="rect">
            <a:avLst/>
          </a:prstGeom>
        </p:spPr>
        <p:txBody>
          <a:bodyPr/>
          <a:lstStyle/>
          <a:p>
            <a:pPr marL="352042" indent="-352042" defTabSz="449833">
              <a:spcBef>
                <a:spcPts val="3200"/>
              </a:spcBef>
              <a:defRPr sz="2900"/>
            </a:pPr>
            <a:r>
              <a:t>Gateways receive on all (8) channels (concurrently)</a:t>
            </a:r>
          </a:p>
          <a:p>
            <a:pPr marL="352042" indent="-352042" defTabSz="449833">
              <a:spcBef>
                <a:spcPts val="3200"/>
              </a:spcBef>
              <a:defRPr sz="2900"/>
            </a:pPr>
            <a:r>
              <a:t>No overhead for coordination since there is none  - “ALOHA network”</a:t>
            </a:r>
          </a:p>
          <a:p>
            <a:pPr marL="352042" indent="-352042" defTabSz="449833">
              <a:spcBef>
                <a:spcPts val="3200"/>
              </a:spcBef>
              <a:defRPr sz="2900"/>
            </a:pPr>
            <a:r>
              <a:t>Gateways forward packets to network</a:t>
            </a:r>
          </a:p>
          <a:p>
            <a:pPr marL="352042" indent="-352042" defTabSz="449833">
              <a:spcBef>
                <a:spcPts val="3200"/>
              </a:spcBef>
              <a:defRPr sz="2900"/>
            </a:pPr>
            <a:r>
              <a:t>Network is “just software”</a:t>
            </a:r>
          </a:p>
        </p:txBody>
      </p:sp>
      <p:pic>
        <p:nvPicPr>
          <p:cNvPr id="213" name="image18.png"/>
          <p:cNvPicPr>
            <a:picLocks noChangeAspect="1"/>
          </p:cNvPicPr>
          <p:nvPr/>
        </p:nvPicPr>
        <p:blipFill>
          <a:blip r:embed="rId2">
            <a:extLst/>
          </a:blip>
          <a:srcRect l="0" t="0" r="26543" b="32780"/>
          <a:stretch>
            <a:fillRect/>
          </a:stretch>
        </p:blipFill>
        <p:spPr>
          <a:xfrm>
            <a:off x="7666252" y="47918"/>
            <a:ext cx="5086210" cy="2483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Hello.</a:t>
            </a:r>
          </a:p>
        </p:txBody>
      </p:sp>
      <p:pic>
        <p:nvPicPr>
          <p:cNvPr id="14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3295650"/>
            <a:ext cx="3873500" cy="488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Device Classes</a:t>
            </a:r>
          </a:p>
        </p:txBody>
      </p:sp>
      <p:sp>
        <p:nvSpPr>
          <p:cNvPr id="216" name="Shape 2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7742" indent="-237742" defTabSz="303783">
              <a:spcBef>
                <a:spcPts val="2100"/>
              </a:spcBef>
              <a:defRPr sz="1900"/>
            </a:pPr>
            <a:r>
              <a:t>Class A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Node transmits at will and waits a short time for a response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No data reception outside ^^ recieve window</a:t>
            </a:r>
            <a:r>
              <a:t> </a:t>
            </a:r>
          </a:p>
          <a:p>
            <a:pPr marL="237742" indent="-237742" defTabSz="303783">
              <a:spcBef>
                <a:spcPts val="2100"/>
              </a:spcBef>
              <a:defRPr sz="1900"/>
            </a:pPr>
            <a:r>
              <a:t>Class B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Node listens at set intervals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Synchronised via time beacons transmitted by Gateways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Requires very precise time (µS) at Gateway and Node</a:t>
            </a:r>
          </a:p>
          <a:p>
            <a:pPr marL="237742" indent="-237742" defTabSz="303783">
              <a:spcBef>
                <a:spcPts val="2100"/>
              </a:spcBef>
              <a:defRPr sz="1900"/>
            </a:pPr>
            <a:r>
              <a:t>Class C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Node is constantly listening</a:t>
            </a:r>
          </a:p>
          <a:p>
            <a:pPr lvl="1" marL="475487" indent="-237742" defTabSz="303783">
              <a:spcBef>
                <a:spcPts val="2100"/>
              </a:spcBef>
              <a:defRPr sz="1900"/>
            </a:pPr>
            <a:r>
              <a:t>High energy consumption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 Consumption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e.g. MICROCHIP RN2483 (@3,3V)</a:t>
            </a:r>
          </a:p>
          <a:p>
            <a:pPr lvl="1"/>
            <a:r>
              <a:t>Transmit: 17-40 mA</a:t>
            </a:r>
          </a:p>
          <a:p>
            <a:pPr lvl="1"/>
            <a:r>
              <a:t>Receive: 14mA</a:t>
            </a:r>
          </a:p>
          <a:p>
            <a:pPr lvl="1"/>
            <a:r>
              <a:t>Idle: 2,8mA</a:t>
            </a:r>
          </a:p>
          <a:p>
            <a:pPr lvl="1"/>
            <a:r>
              <a:t>Deep Sleep: 9µA   &lt;&lt;&lt; Most of the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Payload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Captain Obvious: LoRaWAN is not TCP/IP</a:t>
            </a:r>
          </a:p>
          <a:p>
            <a:pPr/>
            <a:r>
              <a:t>51..222 byte payload per message</a:t>
            </a:r>
          </a:p>
          <a:p>
            <a:pPr/>
            <a:r>
              <a:t>Depending on data rate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Adaptive Data Rate</a:t>
            </a:r>
          </a:p>
        </p:txBody>
      </p:sp>
      <p:sp>
        <p:nvSpPr>
          <p:cNvPr id="225" name="Shape 2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LoRa-bitrate-timeonair-04-1.png"/>
          <p:cNvPicPr>
            <a:picLocks noChangeAspect="1"/>
          </p:cNvPicPr>
          <p:nvPr/>
        </p:nvPicPr>
        <p:blipFill>
          <a:blip r:embed="rId2">
            <a:extLst/>
          </a:blip>
          <a:srcRect l="3859" t="0" r="3859" b="0"/>
          <a:stretch>
            <a:fillRect/>
          </a:stretch>
        </p:blipFill>
        <p:spPr>
          <a:xfrm>
            <a:off x="455215" y="2158801"/>
            <a:ext cx="11814877" cy="7150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not a mesh?</a:t>
            </a: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572516">
              <a:spcBef>
                <a:spcPts val="4100"/>
              </a:spcBef>
              <a:defRPr sz="3700"/>
            </a:pPr>
            <a:r>
              <a:t>Mesh requires too much energy </a:t>
            </a:r>
          </a:p>
          <a:p>
            <a:pPr lvl="1" marL="896111" indent="-448055" defTabSz="572516">
              <a:spcBef>
                <a:spcPts val="4100"/>
              </a:spcBef>
              <a:defRPr sz="3700"/>
            </a:pPr>
            <a:r>
              <a:t>Receiver needs to listen</a:t>
            </a:r>
          </a:p>
          <a:p>
            <a:pPr lvl="1" marL="896111" indent="-448055" defTabSz="572516">
              <a:spcBef>
                <a:spcPts val="4100"/>
              </a:spcBef>
              <a:defRPr sz="3700"/>
            </a:pPr>
            <a:r>
              <a:t>Active Link-State protocols require regular transmissions </a:t>
            </a:r>
          </a:p>
          <a:p>
            <a:pPr marL="448055" indent="-448055" defTabSz="572516">
              <a:spcBef>
                <a:spcPts val="4100"/>
              </a:spcBef>
              <a:defRPr sz="3700"/>
            </a:pPr>
            <a:r>
              <a:t>Mesh collides with duty-cycle regulation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Security</a:t>
            </a:r>
          </a:p>
        </p:txBody>
      </p:sp>
      <p:sp>
        <p:nvSpPr>
          <p:cNvPr id="232" name="Shape 2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Mandatory AES128 crypto</a:t>
            </a:r>
          </a:p>
          <a:p>
            <a:pPr/>
            <a:r>
              <a:t>Shared Secret between node and application</a:t>
            </a:r>
          </a:p>
          <a:p>
            <a:pPr/>
            <a:r>
              <a:t>The verdict about the quality of this encryption (AES modes) is still 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LoRaWAN Deployments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KPN, Netherlands</a:t>
            </a:r>
          </a:p>
          <a:p>
            <a:pPr/>
            <a:r>
              <a:t>Proximus, Belgium</a:t>
            </a:r>
          </a:p>
          <a:p>
            <a:pPr/>
            <a:r>
              <a:t>SK Telecom, Korea</a:t>
            </a:r>
          </a:p>
          <a:p>
            <a:pPr/>
            <a:r>
              <a:t>Bouygues Telecom, France</a:t>
            </a:r>
          </a:p>
          <a:p>
            <a:pPr/>
            <a:r>
              <a:t>Swisscom, Switzerland</a:t>
            </a:r>
          </a:p>
          <a:p>
            <a:pPr/>
            <a:r>
              <a:t>telent, Germany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00" y="1868996"/>
            <a:ext cx="9423400" cy="647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xfrm>
            <a:off x="952500" y="2607600"/>
            <a:ext cx="11099800" cy="2120902"/>
          </a:xfrm>
          <a:prstGeom prst="rect">
            <a:avLst/>
          </a:prstGeom>
        </p:spPr>
        <p:txBody>
          <a:bodyPr/>
          <a:lstStyle/>
          <a:p>
            <a:pPr/>
            <a:r>
              <a:t>The Things Network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3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51641"/>
            <a:ext cx="13004802" cy="6650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00"/>
            </a:pPr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7" name="image2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0775"/>
            <a:ext cx="13004802" cy="7612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Freifunk</a:t>
            </a:r>
            <a:r>
              <a:t> Mission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pPr>
            <a:r>
              <a:t>„Freifunk steht für freie Kommunikation in digitalen Datennetzen</a:t>
            </a:r>
          </a:p>
          <a:p>
            <a: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pPr>
            <a:r>
              <a:t>Wir verstehen frei als öffentlich zugänglich, nicht kommerziell, im Besitz der Gemeinschaft und unzensiert.“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The Things Network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Crowd Sourced Network</a:t>
            </a:r>
          </a:p>
          <a:p>
            <a:pPr/>
            <a:r>
              <a:t>Gateways owned by Individuals (swarm) &amp; Organisations</a:t>
            </a:r>
          </a:p>
          <a:p>
            <a:pPr/>
            <a:r>
              <a:t>Open Source LoRaWAN Network Stack</a:t>
            </a:r>
          </a:p>
          <a:p>
            <a:pPr/>
            <a:r>
              <a:t>Run by „The Things Network Foundation“</a:t>
            </a:r>
          </a:p>
          <a:p>
            <a:pPr/>
            <a:r>
              <a:t>Free as in free &amp; free as in beer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Communites</a:t>
            </a:r>
          </a:p>
        </p:txBody>
      </p:sp>
      <p:pic>
        <p:nvPicPr>
          <p:cNvPr id="253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12" y="0"/>
            <a:ext cx="11912601" cy="9884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Buy… 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Kaufenoder bauen</a:t>
            </a:r>
          </a:p>
        </p:txBody>
      </p:sp>
      <p:pic>
        <p:nvPicPr>
          <p:cNvPr id="257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27300"/>
            <a:ext cx="13004800" cy="8609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 build your own</a:t>
            </a:r>
          </a:p>
        </p:txBody>
      </p:sp>
      <p:sp>
        <p:nvSpPr>
          <p:cNvPr id="260" name="Shape 260"/>
          <p:cNvSpPr/>
          <p:nvPr>
            <p:ph type="body" sz="half" idx="1"/>
          </p:nvPr>
        </p:nvSpPr>
        <p:spPr>
          <a:xfrm>
            <a:off x="364671" y="2527300"/>
            <a:ext cx="4533901" cy="6286500"/>
          </a:xfrm>
          <a:prstGeom prst="rect">
            <a:avLst/>
          </a:prstGeom>
        </p:spPr>
        <p:txBody>
          <a:bodyPr/>
          <a:lstStyle/>
          <a:p>
            <a:pPr/>
            <a:r>
              <a:t>IMST LoRaWAN Concentrator: </a:t>
            </a:r>
            <a:r>
              <a:t>~180€</a:t>
            </a:r>
          </a:p>
          <a:p>
            <a:pPr/>
            <a:r>
              <a:t>Raspberry Pi + Open Source</a:t>
            </a:r>
          </a:p>
          <a:p>
            <a:pPr/>
            <a:r>
              <a:t>#win</a:t>
            </a:r>
          </a:p>
        </p:txBody>
      </p:sp>
      <p:pic>
        <p:nvPicPr>
          <p:cNvPr id="261" name="image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4656" y="2992663"/>
            <a:ext cx="8404090" cy="556350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952500" y="9280175"/>
            <a:ext cx="114953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https://github.com/ttn-zh/ic880a-gateway/wiki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xfrm>
            <a:off x="-3251200" y="29210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Nodes</a:t>
            </a:r>
          </a:p>
        </p:txBody>
      </p:sp>
      <p:sp>
        <p:nvSpPr>
          <p:cNvPr id="265" name="Shape 265"/>
          <p:cNvSpPr/>
          <p:nvPr>
            <p:ph type="body" sz="half" idx="1"/>
          </p:nvPr>
        </p:nvSpPr>
        <p:spPr>
          <a:xfrm>
            <a:off x="332015" y="3463471"/>
            <a:ext cx="7166472" cy="6286501"/>
          </a:xfrm>
          <a:prstGeom prst="rect">
            <a:avLst/>
          </a:prstGeom>
        </p:spPr>
        <p:txBody>
          <a:bodyPr/>
          <a:lstStyle/>
          <a:p>
            <a:pPr marL="347472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Build your own(RN2483, HopeRF) + </a:t>
            </a:r>
            <a:br/>
            <a:r>
              <a:t>MCU (e.g. Arduino)  </a:t>
            </a:r>
          </a:p>
          <a:p>
            <a:pPr marL="347472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Buy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Sodaq Autonomo / One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Moteino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LoPy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Adafruit Feather LoRa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Lots of stuff in development</a:t>
            </a:r>
          </a:p>
          <a:p>
            <a:pPr lvl="1" marL="694944" indent="-347472" defTabSz="443991">
              <a:lnSpc>
                <a:spcPct val="90000"/>
              </a:lnSpc>
              <a:spcBef>
                <a:spcPts val="3100"/>
              </a:spcBef>
              <a:defRPr sz="2660"/>
            </a:pPr>
            <a:r>
              <a:t>Prices are coming down</a:t>
            </a:r>
          </a:p>
        </p:txBody>
      </p:sp>
      <p:pic>
        <p:nvPicPr>
          <p:cNvPr id="266" name="image2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3214" y="3708400"/>
            <a:ext cx="4749801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1050" y="38100"/>
            <a:ext cx="46101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TTN API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xfrm>
            <a:off x="952499" y="2590800"/>
            <a:ext cx="11424557" cy="6438900"/>
          </a:xfrm>
          <a:prstGeom prst="rect">
            <a:avLst/>
          </a:prstGeom>
        </p:spPr>
        <p:txBody>
          <a:bodyPr/>
          <a:lstStyle/>
          <a:p>
            <a:pPr/>
            <a:r>
              <a:t>Basic interface between app and network is MQTT </a:t>
            </a:r>
          </a:p>
          <a:p>
            <a:pPr lvl="1"/>
            <a:r>
              <a:t>RESTful management API </a:t>
            </a:r>
          </a:p>
          <a:p>
            <a:pPr/>
            <a:r>
              <a:t>Web: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https://staging.thethingsnetwork.org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TTN in node.js</a:t>
            </a:r>
          </a:p>
        </p:txBody>
      </p:sp>
      <p:sp>
        <p:nvSpPr>
          <p:cNvPr id="273" name="Shape 273"/>
          <p:cNvSpPr/>
          <p:nvPr/>
        </p:nvSpPr>
        <p:spPr>
          <a:xfrm>
            <a:off x="751113" y="3273108"/>
            <a:ext cx="11301187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FFFFFF"/>
                </a:solidFill>
              </a:defRPr>
            </a:pPr>
            <a:r>
              <a:t>var ttn = require('ttn');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var appEUI = '70B3D57ED000033E';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var accessKey = '********************************************';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var client = new ttn.Client('staging.thethingsnetwork.org', appEUI, accessKey);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br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client.on('uplink', function (msg) {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    console.log('Received message', msg);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});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br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client.on('activation', function (msg) {    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    console.log('Device activated:', msg.devEUI);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});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TTN Fair Use Policy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572516">
              <a:spcBef>
                <a:spcPts val="4100"/>
              </a:spcBef>
              <a:defRPr sz="3700"/>
            </a:pPr>
            <a:r>
              <a:t>Golden rule: 30 seconds air-time per device per day</a:t>
            </a:r>
          </a:p>
          <a:p>
            <a:pPr marL="448055" indent="-448055" defTabSz="572516">
              <a:spcBef>
                <a:spcPts val="4100"/>
              </a:spcBef>
              <a:defRPr sz="3700"/>
            </a:pPr>
            <a:r>
              <a:t>For 10 bytes of payload, this translates in (approx.):</a:t>
            </a:r>
          </a:p>
          <a:p>
            <a:pPr lvl="1" marL="896111" indent="-448055" defTabSz="572516">
              <a:spcBef>
                <a:spcPts val="4100"/>
              </a:spcBef>
              <a:defRPr sz="3700"/>
            </a:pPr>
            <a:r>
              <a:t>20 messages per day at SF12</a:t>
            </a:r>
          </a:p>
          <a:p>
            <a:pPr lvl="1" marL="896111" indent="-448055" defTabSz="572516">
              <a:spcBef>
                <a:spcPts val="4100"/>
              </a:spcBef>
              <a:defRPr sz="3700"/>
            </a:pPr>
            <a:r>
              <a:t>500 messages per day at SF7</a:t>
            </a:r>
          </a:p>
          <a:p>
            <a:pPr marL="448055" indent="-448055" defTabSz="572516">
              <a:spcBef>
                <a:spcPts val="4100"/>
              </a:spcBef>
              <a:defRPr sz="3700"/>
            </a:pPr>
            <a:r>
              <a:t>This allows for &gt;1000 nodes per gateway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Freifunk &amp; TTN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defRPr sz="3500"/>
            </a:pPr>
            <a:r>
              <a:t>Create an IoT network like LoRaWAN available to everyone everywhere</a:t>
            </a:r>
          </a:p>
          <a:p>
            <a:pPr marL="457200" indent="-457200">
              <a:lnSpc>
                <a:spcPct val="90000"/>
              </a:lnSpc>
              <a:defRPr sz="3500"/>
            </a:pPr>
            <a:r>
              <a:t>Own. The. Network.</a:t>
            </a:r>
          </a:p>
          <a:p>
            <a:pPr marL="457200" indent="-457200">
              <a:lnSpc>
                <a:spcPct val="90000"/>
              </a:lnSpc>
              <a:defRPr sz="3500"/>
            </a:pPr>
            <a:r>
              <a:t>Create a “canvas” </a:t>
            </a:r>
            <a:br/>
            <a:r>
              <a:t>Let’s play!  </a:t>
            </a:r>
          </a:p>
          <a:p>
            <a:pPr marL="457200" indent="-457200">
              <a:lnSpc>
                <a:spcPct val="90000"/>
              </a:lnSpc>
              <a:defRPr sz="3500"/>
            </a:pPr>
            <a:r>
              <a:t>Open Data by default</a:t>
            </a:r>
          </a:p>
          <a:p>
            <a:pPr marL="457200" indent="-457200">
              <a:lnSpc>
                <a:spcPct val="90000"/>
              </a:lnSpc>
              <a:defRPr sz="3500"/>
            </a:pPr>
            <a:r>
              <a:t>Freifunk as Backhaul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952500" y="73259"/>
            <a:ext cx="11099800" cy="2120901"/>
          </a:xfrm>
          <a:prstGeom prst="rect">
            <a:avLst/>
          </a:prstGeom>
        </p:spPr>
        <p:txBody>
          <a:bodyPr/>
          <a:lstStyle/>
          <a:p>
            <a:pPr/>
            <a:r>
              <a:t>Bootstrap Münster</a:t>
            </a:r>
          </a:p>
        </p:txBody>
      </p:sp>
      <p:pic>
        <p:nvPicPr>
          <p:cNvPr id="282" name="20160607_22433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313761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LPWAN?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Low Power Wide Area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952500" y="221322"/>
            <a:ext cx="11099800" cy="2120901"/>
          </a:xfrm>
          <a:prstGeom prst="rect">
            <a:avLst/>
          </a:prstGeom>
        </p:spPr>
        <p:txBody>
          <a:bodyPr/>
          <a:lstStyle>
            <a:lvl1pPr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wiekaltistderkanal.de</a:t>
            </a:r>
          </a:p>
        </p:txBody>
      </p:sp>
      <p:sp>
        <p:nvSpPr>
          <p:cNvPr id="287" name="Shape 287"/>
          <p:cNvSpPr/>
          <p:nvPr/>
        </p:nvSpPr>
        <p:spPr>
          <a:xfrm>
            <a:off x="804437" y="-536413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wiekaltistderkanal.de</a:t>
            </a:r>
          </a:p>
        </p:txBody>
      </p:sp>
      <p:pic>
        <p:nvPicPr>
          <p:cNvPr id="28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7377" y="0"/>
            <a:ext cx="6130046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4377" y="127000"/>
            <a:ext cx="6130046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G_896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8839" y="1763239"/>
            <a:ext cx="6481122" cy="6481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4" name="IMG_89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952500" y="4089448"/>
            <a:ext cx="11099800" cy="2120901"/>
          </a:xfrm>
          <a:prstGeom prst="rect">
            <a:avLst/>
          </a:prstGeom>
        </p:spPr>
        <p:txBody>
          <a:bodyPr/>
          <a:lstStyle/>
          <a:p>
            <a:pPr/>
            <a:r>
              <a:t>STOLEN!</a:t>
            </a:r>
          </a:p>
        </p:txBody>
      </p:sp>
      <p:sp>
        <p:nvSpPr>
          <p:cNvPr id="297" name="Shape 2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xfrm>
            <a:off x="952500" y="-296896"/>
            <a:ext cx="11099800" cy="2120901"/>
          </a:xfrm>
          <a:prstGeom prst="rect">
            <a:avLst/>
          </a:prstGeom>
        </p:spPr>
        <p:txBody>
          <a:bodyPr/>
          <a:lstStyle/>
          <a:p>
            <a:pPr/>
            <a:r>
              <a:t>We're back!</a:t>
            </a: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1" name="Untit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7377" y="1495587"/>
            <a:ext cx="613004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Demo.</a:t>
            </a:r>
          </a:p>
        </p:txBody>
      </p:sp>
      <p:sp>
        <p:nvSpPr>
          <p:cNvPr id="304" name="Shape 304"/>
          <p:cNvSpPr/>
          <p:nvPr>
            <p:ph type="subTitle" sz="quarter" idx="1"/>
          </p:nvPr>
        </p:nvSpPr>
        <p:spPr>
          <a:xfrm>
            <a:off x="1121937" y="5140246"/>
            <a:ext cx="10464801" cy="1130301"/>
          </a:xfrm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wiekaltistderkanal.de</a:t>
            </a:r>
          </a:p>
          <a:p>
            <a:pPr defTabSz="414781">
              <a:defRPr sz="2272"/>
            </a:pPr>
          </a:p>
          <a:p>
            <a:pPr defTabSz="414781">
              <a:defRPr sz="2272"/>
            </a:pPr>
            <a:r>
              <a:t>Open Data on https://opensensemap.org.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we're working on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Detect &amp; publish occupied e-car charging spots</a:t>
            </a:r>
          </a:p>
          <a:p>
            <a:pPr/>
            <a:r>
              <a:t>Local river: Water level measurements (Use: Flood thread detection)</a:t>
            </a:r>
          </a:p>
          <a:p>
            <a:pPr/>
            <a:r>
              <a:t>Misc. environmental sensors, together with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sensebox.de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Summary:</a:t>
            </a:r>
            <a:br/>
            <a:r>
              <a:t>Living with Restrictions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Respect the Fair Use Policy!</a:t>
            </a:r>
          </a:p>
          <a:p>
            <a:pPr>
              <a:buSzPct val="100000"/>
            </a:pPr>
            <a:r>
              <a:t>Do not bend the rules - Rethink use cases.</a:t>
            </a:r>
          </a:p>
          <a:p>
            <a:pPr>
              <a:buSzPct val="100000"/>
            </a:pPr>
            <a:r>
              <a:t>How low can you go*?</a:t>
            </a:r>
          </a:p>
        </p:txBody>
      </p:sp>
      <p:sp>
        <p:nvSpPr>
          <p:cNvPr id="311" name="Shape 311"/>
          <p:cNvSpPr/>
          <p:nvPr/>
        </p:nvSpPr>
        <p:spPr>
          <a:xfrm>
            <a:off x="9403869" y="9119554"/>
            <a:ext cx="34015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DDDDDD"/>
                </a:solidFill>
              </a:defRPr>
            </a:lvl1pPr>
          </a:lstStyle>
          <a:p>
            <a:pPr/>
            <a:r>
              <a:t>*Look at TPL5110. 35nA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314" name="Shape 3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892" indent="-278892" defTabSz="356362">
              <a:spcBef>
                <a:spcPts val="2500"/>
              </a:spcBef>
              <a:defRPr sz="2318"/>
            </a:pPr>
            <a:r>
              <a:t>Münster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wiekaltistderkanal.de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t>Forum Münsterland: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https://forum.freifunk-muensterland.de/c/ffms-lp</a:t>
            </a:r>
          </a:p>
          <a:p>
            <a:pPr marL="278892" indent="-278892" defTabSz="356362">
              <a:spcBef>
                <a:spcPts val="2500"/>
              </a:spcBef>
              <a:defRPr sz="2318"/>
            </a:pPr>
            <a:r>
              <a:t>Sensebox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t>Solar Prototyp: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https://opensensemap.org/explore/57fb712811347b0011c10e80</a:t>
            </a:r>
          </a:p>
          <a:p>
            <a:pPr marL="278892" indent="-278892" defTabSz="356362">
              <a:spcBef>
                <a:spcPts val="2500"/>
              </a:spcBef>
              <a:defRPr sz="2318"/>
            </a:pPr>
            <a:r>
              <a:t>The Things Network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https://www.thethingsnetwork.org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https://www.thethingsnetwork.org/wiki/Home</a:t>
            </a:r>
          </a:p>
          <a:p>
            <a:pPr lvl="1" marL="557784" indent="-278892" defTabSz="356362">
              <a:spcBef>
                <a:spcPts val="2500"/>
              </a:spcBef>
              <a:defRPr sz="231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https://www.thethingsnetwork.org/forum/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body" sz="half" idx="1"/>
          </p:nvPr>
        </p:nvSpPr>
        <p:spPr>
          <a:xfrm>
            <a:off x="784459" y="3200030"/>
            <a:ext cx="11099801" cy="4430367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vax@kgbvax.net</a:t>
            </a:r>
          </a:p>
          <a:p>
            <a:pPr marL="0" indent="0" algn="ctr">
              <a:buSzTx/>
              <a:buNone/>
            </a:pPr>
            <a:r>
              <a:t>@kgbvax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9747" indent="-269747" defTabSz="344676">
              <a:spcBef>
                <a:spcPts val="2400"/>
              </a:spcBef>
              <a:defRPr sz="2400"/>
            </a:pPr>
            <a:r>
              <a:t>Low-Bandwith communication for autonomous devices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Low Energy Consumption</a:t>
            </a:r>
          </a:p>
          <a:p>
            <a:pPr lvl="1" marL="539494" indent="-269747" defTabSz="344676">
              <a:spcBef>
                <a:spcPts val="2400"/>
              </a:spcBef>
              <a:defRPr sz="2400"/>
            </a:pPr>
            <a:r>
              <a:t>Batteries, Solar Cells, Energy Harvesting - Up to 10 years on a single battery  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Long Range</a:t>
            </a:r>
          </a:p>
          <a:p>
            <a:pPr lvl="1" marL="539494" indent="-269747" defTabSz="344676">
              <a:spcBef>
                <a:spcPts val="2400"/>
              </a:spcBef>
              <a:defRPr sz="2400"/>
            </a:pPr>
            <a:r>
              <a:t>kilometers! -&gt; means low infrastructure costs - “into the basement”  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Low Cost  &amp; Simple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“Secure”</a:t>
            </a:r>
          </a:p>
          <a:p>
            <a:pPr marL="269747" indent="-269747" defTabSz="344676">
              <a:spcBef>
                <a:spcPts val="2400"/>
              </a:spcBef>
              <a:defRPr sz="2400"/>
            </a:pPr>
            <a:r>
              <a:t>Non goal: High data rate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Applications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438911" defTabSz="560830">
              <a:spcBef>
                <a:spcPts val="4000"/>
              </a:spcBef>
              <a:defRPr sz="3600"/>
            </a:pPr>
            <a:r>
              <a:t>Yada yada: Wearables, Quantified Self, Smart* Home, Connected Car, “Locks”</a:t>
            </a:r>
          </a:p>
          <a:p>
            <a:pPr marL="438911" indent="-438911" defTabSz="560830">
              <a:spcBef>
                <a:spcPts val="4000"/>
              </a:spcBef>
              <a:defRPr sz="3600"/>
            </a:pPr>
            <a:r>
              <a:t>Field is much wider, still emerging. </a:t>
            </a:r>
            <a:r>
              <a:t>#Neuland</a:t>
            </a:r>
          </a:p>
          <a:p>
            <a:pPr marL="438911" indent="-438911" defTabSz="560830">
              <a:spcBef>
                <a:spcPts val="4000"/>
              </a:spcBef>
              <a:defRPr sz="3600"/>
            </a:pPr>
            <a:r>
              <a:t>I am interested in: Smart*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Foo</a:t>
            </a:r>
            <a:br>
              <a:rPr i="1">
                <a:latin typeface="+mj-lt"/>
                <a:ea typeface="+mj-ea"/>
                <a:cs typeface="+mj-cs"/>
                <a:sym typeface="Helvetica"/>
              </a:rPr>
            </a:br>
            <a:r>
              <a:t>The world around us - based on Open Data. </a:t>
            </a:r>
            <a:br/>
            <a:r>
              <a:t>Let’s take stock!</a:t>
            </a:r>
          </a:p>
        </p:txBody>
      </p:sp>
      <p:sp>
        <p:nvSpPr>
          <p:cNvPr id="159" name="Shape 159"/>
          <p:cNvSpPr/>
          <p:nvPr/>
        </p:nvSpPr>
        <p:spPr>
          <a:xfrm>
            <a:off x="7703019" y="9182100"/>
            <a:ext cx="448216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*with variable definitions of „Smart“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LPWAN &amp; others</a:t>
            </a:r>
          </a:p>
        </p:txBody>
      </p:sp>
      <p:pic>
        <p:nvPicPr>
          <p:cNvPr id="162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2285" y="2418586"/>
            <a:ext cx="13149369" cy="664362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149496" y="9418161"/>
            <a:ext cx="607789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Quelle: F.Vannel, „Communications pour l’internet des objets“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00"/>
            </a:lvl1pPr>
          </a:lstStyle>
          <a:p>
            <a:pPr/>
            <a:r>
              <a:t>LPWAN ‘Standards’</a:t>
            </a:r>
          </a:p>
        </p:txBody>
      </p:sp>
      <p:sp>
        <p:nvSpPr>
          <p:cNvPr id="166" name="Shape 166"/>
          <p:cNvSpPr/>
          <p:nvPr/>
        </p:nvSpPr>
        <p:spPr>
          <a:xfrm>
            <a:off x="11288181" y="9456113"/>
            <a:ext cx="141013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Quelle: Nokia</a:t>
            </a:r>
          </a:p>
        </p:txBody>
      </p:sp>
      <p:pic>
        <p:nvPicPr>
          <p:cNvPr id="16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06192"/>
            <a:ext cx="13004802" cy="586889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-2412063" y="8968349"/>
            <a:ext cx="1109980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(incomplete list)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5900"/>
            </a:lvl1pPr>
          </a:lstStyle>
          <a:p>
            <a:pPr/>
            <a:r>
              <a:t>LPWAN is a compromise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restrictions</a:t>
            </a:r>
          </a:p>
          <a:p>
            <a:pPr/>
            <a:r>
              <a:t>Receiver is mostly ‘off’  </a:t>
            </a:r>
          </a:p>
          <a:p>
            <a:pPr/>
            <a:r>
              <a:t>Rate limiting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